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19" r:id="rId3"/>
    <p:sldId id="318" r:id="rId4"/>
    <p:sldId id="305" r:id="rId5"/>
    <p:sldId id="312" r:id="rId6"/>
    <p:sldId id="302" r:id="rId7"/>
    <p:sldId id="291" r:id="rId8"/>
    <p:sldId id="292" r:id="rId9"/>
    <p:sldId id="290" r:id="rId10"/>
    <p:sldId id="298" r:id="rId11"/>
    <p:sldId id="307" r:id="rId12"/>
    <p:sldId id="306" r:id="rId13"/>
    <p:sldId id="295" r:id="rId14"/>
    <p:sldId id="313" r:id="rId15"/>
    <p:sldId id="314" r:id="rId16"/>
    <p:sldId id="315" r:id="rId17"/>
    <p:sldId id="297" r:id="rId18"/>
    <p:sldId id="317" r:id="rId19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9EB"/>
    <a:srgbClr val="714789"/>
    <a:srgbClr val="CBB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70981" autoAdjust="0"/>
  </p:normalViewPr>
  <p:slideViewPr>
    <p:cSldViewPr>
      <p:cViewPr varScale="1">
        <p:scale>
          <a:sx n="65" d="100"/>
          <a:sy n="65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9B9F-10EB-4B40-B498-D74FA0F04D7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AAC13-6075-40A4-924B-94731A43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1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179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47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Product </a:t>
            </a:r>
            <a:r>
              <a:rPr lang="nl-NL" dirty="0" err="1" smtClean="0"/>
              <a:t>presentation</a:t>
            </a:r>
            <a:r>
              <a:rPr lang="nl-NL" dirty="0" smtClean="0"/>
              <a:t> market</a:t>
            </a:r>
            <a:r>
              <a:rPr lang="nl-NL" baseline="0" dirty="0" smtClean="0"/>
              <a:t> (part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assessment). </a:t>
            </a:r>
          </a:p>
          <a:p>
            <a:r>
              <a:rPr lang="nl-NL" baseline="0" dirty="0" smtClean="0"/>
              <a:t>Coffee maker.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>- M 5 EE: </a:t>
            </a:r>
            <a:r>
              <a:rPr lang="en-US" baseline="0" dirty="0" err="1" smtClean="0">
                <a:sym typeface="Wingdings" panose="05000000000000000000" pitchFamily="2" charset="2"/>
              </a:rPr>
              <a:t>keuze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voor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toetsing</a:t>
            </a:r>
            <a:r>
              <a:rPr lang="en-US" baseline="0" dirty="0" smtClean="0">
                <a:sym typeface="Wingdings" panose="05000000000000000000" pitchFamily="2" charset="2"/>
              </a:rPr>
              <a:t> + </a:t>
            </a:r>
            <a:r>
              <a:rPr lang="en-US" baseline="0" dirty="0" err="1" smtClean="0">
                <a:sym typeface="Wingdings" panose="05000000000000000000" pitchFamily="2" charset="2"/>
              </a:rPr>
              <a:t>herkansing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alleen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als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deelname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aan</a:t>
            </a:r>
            <a:r>
              <a:rPr lang="en-US" baseline="0" dirty="0" smtClean="0">
                <a:sym typeface="Wingdings" panose="05000000000000000000" pitchFamily="2" charset="2"/>
              </a:rPr>
              <a:t> review </a:t>
            </a:r>
            <a:r>
              <a:rPr lang="en-US" baseline="0" dirty="0" err="1" smtClean="0">
                <a:sym typeface="Wingdings" panose="05000000000000000000" pitchFamily="2" charset="2"/>
              </a:rPr>
              <a:t>sessie</a:t>
            </a:r>
            <a:r>
              <a:rPr lang="en-US" baseline="0" dirty="0" smtClean="0">
                <a:sym typeface="Wingdings" panose="05000000000000000000" pitchFamily="2" charset="2"/>
              </a:rPr>
              <a:t> (</a:t>
            </a:r>
            <a:r>
              <a:rPr lang="en-US" baseline="0" dirty="0" err="1" smtClean="0">
                <a:sym typeface="Wingdings" panose="05000000000000000000" pitchFamily="2" charset="2"/>
              </a:rPr>
              <a:t>studenten</a:t>
            </a:r>
            <a:r>
              <a:rPr lang="en-US" baseline="0" dirty="0" smtClean="0">
                <a:sym typeface="Wingdings" panose="05000000000000000000" pitchFamily="2" charset="2"/>
              </a:rPr>
              <a:t> die het </a:t>
            </a:r>
            <a:r>
              <a:rPr lang="en-US" baseline="0" dirty="0" err="1" smtClean="0">
                <a:sym typeface="Wingdings" panose="05000000000000000000" pitchFamily="2" charset="2"/>
              </a:rPr>
              <a:t>gehaald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hebben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kunnen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gaan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voor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bonuspunten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 M1 CW: </a:t>
            </a:r>
            <a:r>
              <a:rPr lang="en-US" baseline="0" dirty="0" err="1" smtClean="0">
                <a:sym typeface="Wingdings" panose="05000000000000000000" pitchFamily="2" charset="2"/>
              </a:rPr>
              <a:t>Speeddaten</a:t>
            </a:r>
            <a:r>
              <a:rPr lang="en-US" baseline="0" dirty="0" smtClean="0">
                <a:sym typeface="Wingdings" panose="05000000000000000000" pitchFamily="2" charset="2"/>
              </a:rPr>
              <a:t> om </a:t>
            </a:r>
            <a:r>
              <a:rPr lang="en-US" baseline="0" dirty="0" err="1" smtClean="0">
                <a:sym typeface="Wingdings" panose="05000000000000000000" pitchFamily="2" charset="2"/>
              </a:rPr>
              <a:t>groepjes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vormen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Een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aantal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randvoorwaarden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meegeven</a:t>
            </a:r>
            <a:r>
              <a:rPr lang="en-US" baseline="0" dirty="0" smtClean="0">
                <a:sym typeface="Wingdings" panose="05000000000000000000" pitchFamily="2" charset="2"/>
              </a:rPr>
              <a:t>, plus </a:t>
            </a:r>
            <a:r>
              <a:rPr lang="en-US" baseline="0" dirty="0" err="1" smtClean="0">
                <a:sym typeface="Wingdings" panose="05000000000000000000" pitchFamily="2" charset="2"/>
              </a:rPr>
              <a:t>dingen</a:t>
            </a:r>
            <a:r>
              <a:rPr lang="en-US" baseline="0" dirty="0" smtClean="0">
                <a:sym typeface="Wingdings" panose="05000000000000000000" pitchFamily="2" charset="2"/>
              </a:rPr>
              <a:t> die </a:t>
            </a:r>
            <a:r>
              <a:rPr lang="en-US" baseline="0" dirty="0" err="1" smtClean="0">
                <a:sym typeface="Wingdings" panose="05000000000000000000" pitchFamily="2" charset="2"/>
              </a:rPr>
              <a:t>waar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ze</a:t>
            </a:r>
            <a:r>
              <a:rPr lang="en-US" baseline="0" dirty="0" smtClean="0">
                <a:sym typeface="Wingdings" panose="05000000000000000000" pitchFamily="2" charset="2"/>
              </a:rPr>
              <a:t> van </a:t>
            </a:r>
            <a:r>
              <a:rPr lang="en-US" baseline="0" dirty="0" err="1" smtClean="0">
                <a:sym typeface="Wingdings" panose="05000000000000000000" pitchFamily="2" charset="2"/>
              </a:rPr>
              <a:t>tevoren</a:t>
            </a:r>
            <a:r>
              <a:rPr lang="en-US" baseline="0" dirty="0" smtClean="0">
                <a:sym typeface="Wingdings" panose="05000000000000000000" pitchFamily="2" charset="2"/>
              </a:rPr>
              <a:t> over </a:t>
            </a:r>
            <a:r>
              <a:rPr lang="en-US" baseline="0" dirty="0" err="1" smtClean="0">
                <a:sym typeface="Wingdings" panose="05000000000000000000" pitchFamily="2" charset="2"/>
              </a:rPr>
              <a:t>na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moesten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denken</a:t>
            </a:r>
            <a:r>
              <a:rPr lang="en-US" baseline="0" dirty="0" smtClean="0">
                <a:sym typeface="Wingdings" panose="05000000000000000000" pitchFamily="2" charset="2"/>
              </a:rPr>
              <a:t> (</a:t>
            </a:r>
            <a:r>
              <a:rPr lang="en-US" baseline="0" dirty="0" err="1" smtClean="0">
                <a:sym typeface="Wingdings" panose="05000000000000000000" pitchFamily="2" charset="2"/>
              </a:rPr>
              <a:t>Bijvoorbeeld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rol</a:t>
            </a:r>
            <a:r>
              <a:rPr lang="en-US" baseline="0" dirty="0" smtClean="0">
                <a:sym typeface="Wingdings" panose="05000000000000000000" pitchFamily="2" charset="2"/>
              </a:rPr>
              <a:t> in de </a:t>
            </a:r>
            <a:r>
              <a:rPr lang="en-US" baseline="0" dirty="0" err="1" smtClean="0">
                <a:sym typeface="Wingdings" panose="05000000000000000000" pitchFamily="2" charset="2"/>
              </a:rPr>
              <a:t>groep</a:t>
            </a:r>
            <a:r>
              <a:rPr lang="en-US" baseline="0" dirty="0" smtClean="0">
                <a:sym typeface="Wingdings" panose="05000000000000000000" pitchFamily="2" charset="2"/>
              </a:rPr>
              <a:t>, hoe </a:t>
            </a:r>
            <a:r>
              <a:rPr lang="en-US" baseline="0" dirty="0" err="1" smtClean="0">
                <a:sym typeface="Wingdings" panose="05000000000000000000" pitchFamily="2" charset="2"/>
              </a:rPr>
              <a:t>konden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zij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bijdragen</a:t>
            </a:r>
            <a:r>
              <a:rPr lang="en-US" baseline="0" dirty="0" smtClean="0">
                <a:sym typeface="Wingdings" panose="05000000000000000000" pitchFamily="2" charset="2"/>
              </a:rPr>
              <a:t>) </a:t>
            </a:r>
            <a:r>
              <a:rPr lang="en-US" baseline="0" dirty="0" err="1" smtClean="0">
                <a:sym typeface="Wingdings" panose="05000000000000000000" pitchFamily="2" charset="2"/>
              </a:rPr>
              <a:t>passen</a:t>
            </a:r>
            <a:r>
              <a:rPr lang="en-US" baseline="0" dirty="0" smtClean="0">
                <a:sym typeface="Wingdings" panose="05000000000000000000" pitchFamily="2" charset="2"/>
              </a:rPr>
              <a:t> in M1 </a:t>
            </a:r>
            <a:r>
              <a:rPr lang="en-US" baseline="0" dirty="0" err="1" smtClean="0">
                <a:sym typeface="Wingdings" panose="05000000000000000000" pitchFamily="2" charset="2"/>
              </a:rPr>
              <a:t>omdat</a:t>
            </a:r>
            <a:r>
              <a:rPr lang="en-US" baseline="0" dirty="0" smtClean="0">
                <a:sym typeface="Wingdings" panose="05000000000000000000" pitchFamily="2" charset="2"/>
              </a:rPr>
              <a:t> stud </a:t>
            </a:r>
            <a:r>
              <a:rPr lang="en-US" baseline="0" dirty="0" err="1" smtClean="0">
                <a:sym typeface="Wingdings" panose="05000000000000000000" pitchFamily="2" charset="2"/>
              </a:rPr>
              <a:t>elkaar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dan</a:t>
            </a:r>
            <a:r>
              <a:rPr lang="en-US" baseline="0" dirty="0" smtClean="0">
                <a:sym typeface="Wingdings" panose="05000000000000000000" pitchFamily="2" charset="2"/>
              </a:rPr>
              <a:t> nog </a:t>
            </a:r>
            <a:r>
              <a:rPr lang="en-US" baseline="0" dirty="0" err="1" smtClean="0">
                <a:sym typeface="Wingdings" panose="05000000000000000000" pitchFamily="2" charset="2"/>
              </a:rPr>
              <a:t>niet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kennen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M2 TI: </a:t>
            </a:r>
            <a:r>
              <a:rPr lang="en-US" baseline="0" dirty="0" err="1" smtClean="0">
                <a:sym typeface="Wingdings" panose="05000000000000000000" pitchFamily="2" charset="2"/>
              </a:rPr>
              <a:t>formatieve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toetsing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dmv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Pubquizes</a:t>
            </a:r>
            <a:r>
              <a:rPr lang="en-US" baseline="0" dirty="0" smtClean="0">
                <a:sym typeface="Wingdings" panose="05000000000000000000" pitchFamily="2" charset="2"/>
              </a:rPr>
              <a:t>, last man standing, etc. </a:t>
            </a:r>
            <a:r>
              <a:rPr lang="en-US" baseline="0" dirty="0" err="1" smtClean="0">
                <a:sym typeface="Wingdings" panose="05000000000000000000" pitchFamily="2" charset="2"/>
              </a:rPr>
              <a:t>studenten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zijn</a:t>
            </a:r>
            <a:r>
              <a:rPr lang="en-US" baseline="0" dirty="0" smtClean="0">
                <a:sym typeface="Wingdings" panose="05000000000000000000" pitchFamily="2" charset="2"/>
              </a:rPr>
              <a:t> super </a:t>
            </a:r>
            <a:r>
              <a:rPr lang="en-US" baseline="0" dirty="0" err="1" smtClean="0">
                <a:sym typeface="Wingdings" panose="05000000000000000000" pitchFamily="2" charset="2"/>
              </a:rPr>
              <a:t>gemotiveerd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studeren</a:t>
            </a:r>
            <a:r>
              <a:rPr lang="en-US" baseline="0" dirty="0" smtClean="0">
                <a:sym typeface="Wingdings" panose="05000000000000000000" pitchFamily="2" charset="2"/>
              </a:rPr>
              <a:t> om </a:t>
            </a:r>
            <a:r>
              <a:rPr lang="en-US" baseline="0" dirty="0" err="1" smtClean="0">
                <a:sym typeface="Wingdings" panose="05000000000000000000" pitchFamily="2" charset="2"/>
              </a:rPr>
              <a:t>te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kunnen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winnen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M4 WB: flipped classroom, experiment </a:t>
            </a:r>
            <a:r>
              <a:rPr lang="en-US" baseline="0" dirty="0" err="1" smtClean="0">
                <a:sym typeface="Wingdings" panose="05000000000000000000" pitchFamily="2" charset="2"/>
              </a:rPr>
              <a:t>afgelopen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jaar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M1 Industrial Design, TBL exam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baseline="0" dirty="0" err="1" smtClean="0">
                <a:sym typeface="Wingdings" panose="05000000000000000000" pitchFamily="2" charset="2"/>
              </a:rPr>
              <a:t>Andere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voorbeelden</a:t>
            </a:r>
            <a:r>
              <a:rPr lang="en-US" baseline="0" dirty="0" smtClean="0">
                <a:sym typeface="Wingdings" panose="05000000000000000000" pitchFamily="2" charset="2"/>
              </a:rPr>
              <a:t> van </a:t>
            </a:r>
            <a:r>
              <a:rPr lang="en-US" baseline="0" dirty="0" err="1" smtClean="0">
                <a:sym typeface="Wingdings" panose="05000000000000000000" pitchFamily="2" charset="2"/>
              </a:rPr>
              <a:t>vernieuwingen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M3 EE: </a:t>
            </a:r>
            <a:r>
              <a:rPr lang="en-US" baseline="0" dirty="0" err="1" smtClean="0">
                <a:sym typeface="Wingdings" panose="05000000000000000000" pitchFamily="2" charset="2"/>
              </a:rPr>
              <a:t>Perusall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straks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meer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M3 BIT-TBK: peer feedback: </a:t>
            </a:r>
            <a:r>
              <a:rPr lang="en-US" baseline="0" dirty="0" err="1" smtClean="0">
                <a:sym typeface="Wingdings" panose="05000000000000000000" pitchFamily="2" charset="2"/>
              </a:rPr>
              <a:t>studenten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moesten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elkaar</a:t>
            </a:r>
            <a:r>
              <a:rPr lang="en-US" baseline="0" dirty="0" smtClean="0">
                <a:sym typeface="Wingdings" panose="05000000000000000000" pitchFamily="2" charset="2"/>
              </a:rPr>
              <a:t> feedback </a:t>
            </a:r>
            <a:r>
              <a:rPr lang="en-US" baseline="0" dirty="0" err="1" smtClean="0">
                <a:sym typeface="Wingdings" panose="05000000000000000000" pitchFamily="2" charset="2"/>
              </a:rPr>
              <a:t>geven</a:t>
            </a:r>
            <a:r>
              <a:rPr lang="en-US" baseline="0" dirty="0" smtClean="0">
                <a:sym typeface="Wingdings" panose="05000000000000000000" pitchFamily="2" charset="2"/>
              </a:rPr>
              <a:t> op het </a:t>
            </a:r>
            <a:r>
              <a:rPr lang="en-US" baseline="0" dirty="0" err="1" smtClean="0">
                <a:sym typeface="Wingdings" panose="05000000000000000000" pitchFamily="2" charset="2"/>
              </a:rPr>
              <a:t>groupsproces</a:t>
            </a:r>
            <a:r>
              <a:rPr lang="en-US" baseline="0" dirty="0" smtClean="0">
                <a:sym typeface="Wingdings" panose="05000000000000000000" pitchFamily="2" charset="2"/>
              </a:rPr>
              <a:t> (</a:t>
            </a:r>
            <a:r>
              <a:rPr lang="en-US" baseline="0" dirty="0" err="1" smtClean="0">
                <a:sym typeface="Wingdings" panose="05000000000000000000" pitchFamily="2" charset="2"/>
              </a:rPr>
              <a:t>digitaal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elkaar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beoordelen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mbv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likert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schaal</a:t>
            </a:r>
            <a:r>
              <a:rPr lang="en-US" baseline="0" dirty="0" smtClean="0">
                <a:sym typeface="Wingdings" panose="05000000000000000000" pitchFamily="2" charset="2"/>
              </a:rPr>
              <a:t>). </a:t>
            </a:r>
            <a:r>
              <a:rPr lang="en-US" baseline="0" dirty="0" err="1" smtClean="0">
                <a:sym typeface="Wingdings" panose="05000000000000000000" pitchFamily="2" charset="2"/>
              </a:rPr>
              <a:t>Binnen</a:t>
            </a:r>
            <a:r>
              <a:rPr lang="en-US" baseline="0" dirty="0" smtClean="0">
                <a:sym typeface="Wingdings" panose="05000000000000000000" pitchFamily="2" charset="2"/>
              </a:rPr>
              <a:t> BMS </a:t>
            </a:r>
            <a:r>
              <a:rPr lang="en-US" baseline="0" dirty="0" err="1" smtClean="0">
                <a:sym typeface="Wingdings" panose="05000000000000000000" pitchFamily="2" charset="2"/>
              </a:rPr>
              <a:t>wordt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dit</a:t>
            </a:r>
            <a:r>
              <a:rPr lang="en-US" baseline="0" dirty="0" smtClean="0">
                <a:sym typeface="Wingdings" panose="05000000000000000000" pitchFamily="2" charset="2"/>
              </a:rPr>
              <a:t> breed </a:t>
            </a:r>
            <a:r>
              <a:rPr lang="en-US" baseline="0" dirty="0" err="1" smtClean="0">
                <a:sym typeface="Wingdings" panose="05000000000000000000" pitchFamily="2" charset="2"/>
              </a:rPr>
              <a:t>toegepast</a:t>
            </a:r>
            <a:r>
              <a:rPr lang="en-US" baseline="0" dirty="0" smtClean="0">
                <a:sym typeface="Wingdings" panose="05000000000000000000" pitchFamily="2" charset="2"/>
              </a:rPr>
              <a:t> om feedback </a:t>
            </a:r>
            <a:r>
              <a:rPr lang="en-US" baseline="0" dirty="0" err="1" smtClean="0">
                <a:sym typeface="Wingdings" panose="05000000000000000000" pitchFamily="2" charset="2"/>
              </a:rPr>
              <a:t>te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geven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bij</a:t>
            </a:r>
            <a:r>
              <a:rPr lang="en-US" baseline="0" dirty="0" smtClean="0">
                <a:sym typeface="Wingdings" panose="05000000000000000000" pitchFamily="2" charset="2"/>
              </a:rPr>
              <a:t> het ITC </a:t>
            </a:r>
            <a:r>
              <a:rPr lang="en-US" baseline="0" dirty="0" err="1" smtClean="0">
                <a:sym typeface="Wingdings" panose="05000000000000000000" pitchFamily="2" charset="2"/>
              </a:rPr>
              <a:t>laten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ze</a:t>
            </a:r>
            <a:r>
              <a:rPr lang="en-US" baseline="0" dirty="0" smtClean="0">
                <a:sym typeface="Wingdings" panose="05000000000000000000" pitchFamily="2" charset="2"/>
              </a:rPr>
              <a:t> de feedback van de </a:t>
            </a:r>
            <a:r>
              <a:rPr lang="en-US" baseline="0" dirty="0" err="1" smtClean="0">
                <a:sym typeface="Wingdings" panose="05000000000000000000" pitchFamily="2" charset="2"/>
              </a:rPr>
              <a:t>studeten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ook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meewegen</a:t>
            </a:r>
            <a:r>
              <a:rPr lang="en-US" baseline="0" dirty="0" smtClean="0">
                <a:sym typeface="Wingdings" panose="05000000000000000000" pitchFamily="2" charset="2"/>
              </a:rPr>
              <a:t> in het </a:t>
            </a:r>
            <a:r>
              <a:rPr lang="en-US" baseline="0" dirty="0" err="1" smtClean="0">
                <a:sym typeface="Wingdings" panose="05000000000000000000" pitchFamily="2" charset="2"/>
              </a:rPr>
              <a:t>eindcijfer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HTHT modules: </a:t>
            </a:r>
            <a:r>
              <a:rPr lang="en-US" baseline="0" dirty="0" err="1" smtClean="0">
                <a:sym typeface="Wingdings" panose="05000000000000000000" pitchFamily="2" charset="2"/>
              </a:rPr>
              <a:t>zijn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multidisciplinair</a:t>
            </a:r>
            <a:r>
              <a:rPr lang="en-US" baseline="0" dirty="0" smtClean="0">
                <a:sym typeface="Wingdings" panose="05000000000000000000" pitchFamily="2" charset="2"/>
              </a:rPr>
              <a:t>, maar </a:t>
            </a:r>
            <a:r>
              <a:rPr lang="en-US" baseline="0" dirty="0" err="1" smtClean="0">
                <a:sym typeface="Wingdings" panose="05000000000000000000" pitchFamily="2" charset="2"/>
              </a:rPr>
              <a:t>verderdere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vernieuwing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hangt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echt</a:t>
            </a:r>
            <a:r>
              <a:rPr lang="en-US" baseline="0" dirty="0" smtClean="0">
                <a:sym typeface="Wingdings" panose="05000000000000000000" pitchFamily="2" charset="2"/>
              </a:rPr>
              <a:t> van de </a:t>
            </a:r>
            <a:r>
              <a:rPr lang="en-US" baseline="0" dirty="0" err="1" smtClean="0">
                <a:sym typeface="Wingdings" panose="05000000000000000000" pitchFamily="2" charset="2"/>
              </a:rPr>
              <a:t>docenten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af</a:t>
            </a:r>
            <a:r>
              <a:rPr lang="en-US" baseline="0" dirty="0" smtClean="0">
                <a:sym typeface="Wingdings" panose="05000000000000000000" pitchFamily="2" charset="2"/>
              </a:rPr>
              <a:t>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Over modules </a:t>
            </a:r>
            <a:r>
              <a:rPr lang="en-US" baseline="0" dirty="0" err="1" smtClean="0">
                <a:sym typeface="Wingdings" panose="05000000000000000000" pitchFamily="2" charset="2"/>
              </a:rPr>
              <a:t>heen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worden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er</a:t>
            </a:r>
            <a:r>
              <a:rPr lang="en-US" baseline="0" dirty="0" smtClean="0">
                <a:sym typeface="Wingdings" panose="05000000000000000000" pitchFamily="2" charset="2"/>
              </a:rPr>
              <a:t> al </a:t>
            </a:r>
            <a:r>
              <a:rPr lang="en-US" baseline="0" dirty="0" err="1" smtClean="0">
                <a:sym typeface="Wingdings" panose="05000000000000000000" pitchFamily="2" charset="2"/>
              </a:rPr>
              <a:t>veel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microlectures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opgenomen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toegepast</a:t>
            </a:r>
            <a:r>
              <a:rPr lang="en-US" baseline="0" dirty="0" smtClean="0">
                <a:sym typeface="Wingdings" panose="05000000000000000000" pitchFamily="2" charset="2"/>
              </a:rPr>
              <a:t> in het </a:t>
            </a:r>
            <a:r>
              <a:rPr lang="en-US" baseline="0" dirty="0" err="1" smtClean="0">
                <a:sym typeface="Wingdings" panose="05000000000000000000" pitchFamily="2" charset="2"/>
              </a:rPr>
              <a:t>onderwijs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818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769938"/>
            <a:ext cx="4910138" cy="368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755" y="4760115"/>
            <a:ext cx="5009085" cy="4453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137" tIns="48069" rIns="96137" bIns="48069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41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69938"/>
            <a:ext cx="4910138" cy="3683000"/>
          </a:xfrm>
          <a:noFill/>
          <a:ln w="12700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745" y="4759703"/>
            <a:ext cx="5009687" cy="4454128"/>
          </a:xfrm>
          <a:noFill/>
        </p:spPr>
        <p:txBody>
          <a:bodyPr lIns="96137" tIns="48069" rIns="96137" bIns="48069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093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43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7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Research intensive </a:t>
            </a:r>
            <a:r>
              <a:rPr lang="nl-NL" dirty="0" err="1" smtClean="0"/>
              <a:t>university</a:t>
            </a:r>
            <a:r>
              <a:rPr lang="nl-NL" dirty="0" smtClean="0"/>
              <a:t>.</a:t>
            </a:r>
            <a:r>
              <a:rPr lang="nl-NL" baseline="0" dirty="0" smtClean="0"/>
              <a:t> 9500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/ 3000 </a:t>
            </a:r>
            <a:r>
              <a:rPr lang="nl-NL" baseline="0" dirty="0" err="1" smtClean="0"/>
              <a:t>staff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High Tech Human Touch (mix of </a:t>
            </a:r>
            <a:r>
              <a:rPr lang="nl-NL" baseline="0" dirty="0" err="1" smtClean="0"/>
              <a:t>technical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progammes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behavioral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management </a:t>
            </a:r>
            <a:r>
              <a:rPr lang="nl-NL" baseline="0" dirty="0" err="1" smtClean="0"/>
              <a:t>sciences</a:t>
            </a:r>
            <a:r>
              <a:rPr lang="nl-NL" baseline="0" dirty="0" smtClean="0"/>
              <a:t>)</a:t>
            </a: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0945-2B64-42AB-B007-AB32091D2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Opzet van de presentatie. Iets over de UT (kleine universiteit in Oosten van het land). Zes faculteiten, waarvan Engineering Technology er een is. Projectonderwijs</a:t>
            </a:r>
            <a:r>
              <a:rPr lang="nl-NL" baseline="0" dirty="0" smtClean="0"/>
              <a:t> in navolging van Aalborg sinds 1994 (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differences</a:t>
            </a:r>
            <a:r>
              <a:rPr lang="nl-NL" baseline="0" dirty="0" smtClean="0"/>
              <a:t>). Bij Industrial Design Engineering sinds de oprichting in 2001. Reden voor keuze destijds: </a:t>
            </a:r>
            <a:r>
              <a:rPr lang="nl-NL" baseline="0" dirty="0" err="1" smtClean="0"/>
              <a:t>increase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 pace.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educating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new type of engineers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skills but are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integratie these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solving</a:t>
            </a:r>
            <a:r>
              <a:rPr lang="nl-NL" baseline="0" dirty="0" smtClean="0"/>
              <a:t> complex </a:t>
            </a:r>
            <a:r>
              <a:rPr lang="nl-NL" baseline="0" dirty="0" err="1" smtClean="0"/>
              <a:t>problems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A22D0-91F3-4AD2-9C87-76CB914FCE1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2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0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63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Overzicht van alle opleidingen (bachelor)</a:t>
            </a:r>
          </a:p>
          <a:p>
            <a:r>
              <a:rPr lang="nl-NL" dirty="0" smtClean="0"/>
              <a:t>Bestaan</a:t>
            </a:r>
            <a:r>
              <a:rPr lang="nl-NL" baseline="0" dirty="0" smtClean="0"/>
              <a:t> uit 12 modules met minor ruimte</a:t>
            </a:r>
          </a:p>
          <a:p>
            <a:r>
              <a:rPr lang="nl-NL" baseline="0" dirty="0" smtClean="0"/>
              <a:t>Soms afstuderen in één geheel soms 2 losse modules</a:t>
            </a:r>
          </a:p>
          <a:p>
            <a:r>
              <a:rPr lang="nl-NL" baseline="0" dirty="0" smtClean="0"/>
              <a:t>Veel samen tussen opleidingen (gedeelde modules, multidisciplinair). Bijv.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9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Faculteiten</a:t>
            </a:r>
          </a:p>
          <a:p>
            <a:r>
              <a:rPr lang="nl-NL" dirty="0" err="1" smtClean="0"/>
              <a:t>Science</a:t>
            </a:r>
            <a:r>
              <a:rPr lang="nl-NL" baseline="0" dirty="0" smtClean="0"/>
              <a:t> &amp; Techno</a:t>
            </a:r>
          </a:p>
          <a:p>
            <a:r>
              <a:rPr lang="nl-NL" baseline="0" dirty="0" smtClean="0"/>
              <a:t>Engineering Techno</a:t>
            </a:r>
          </a:p>
          <a:p>
            <a:r>
              <a:rPr lang="nl-NL" baseline="0" dirty="0" err="1" smtClean="0"/>
              <a:t>Behavioral</a:t>
            </a:r>
            <a:r>
              <a:rPr lang="nl-NL" baseline="0" dirty="0" smtClean="0"/>
              <a:t> man &amp; </a:t>
            </a:r>
            <a:r>
              <a:rPr lang="nl-NL" baseline="0" dirty="0" err="1" smtClean="0"/>
              <a:t>soc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</a:t>
            </a:r>
            <a:endParaRPr lang="nl-NL" baseline="0" dirty="0" smtClean="0"/>
          </a:p>
          <a:p>
            <a:r>
              <a:rPr lang="nl-NL" baseline="0" dirty="0" err="1" smtClean="0"/>
              <a:t>Electr</a:t>
            </a:r>
            <a:r>
              <a:rPr lang="nl-NL" baseline="0" dirty="0" smtClean="0"/>
              <a:t> eng </a:t>
            </a:r>
            <a:r>
              <a:rPr lang="nl-NL" baseline="0" dirty="0" err="1" smtClean="0"/>
              <a:t>math</a:t>
            </a:r>
            <a:r>
              <a:rPr lang="nl-NL" baseline="0" dirty="0" smtClean="0"/>
              <a:t> &amp; </a:t>
            </a:r>
            <a:r>
              <a:rPr lang="nl-NL" baseline="0" dirty="0" err="1" smtClean="0"/>
              <a:t>comp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10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3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96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28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35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33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231D7-12E3-40E6-B58C-185A2A1A5ABD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15" name="Afbeelding 14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775C0-32C4-485C-AC16-6F1056953CDD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343C0-62E8-4148-A126-14A6C6823156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Picture 2" descr="E:\Project\Universiteit Twente\Huisstijlimplementatie 2009 - ICT\Werkdocumenten\09 Producten\092 Powerpoint - vernieuwd\Powerpoint - vernieuwd 100325\UT powerpoint sheet small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69963" cy="6894513"/>
          </a:xfrm>
          <a:prstGeom prst="rect">
            <a:avLst/>
          </a:prstGeom>
          <a:noFill/>
        </p:spPr>
      </p:pic>
      <p:pic>
        <p:nvPicPr>
          <p:cNvPr id="10" name="Picture 3" descr="E:\Project\Universiteit Twente\Huisstijlimplementatie 2009 - ICT\Werkdocumenten\09 Producten\092 Powerpoint - vernieuwd\Powerpoint - vernieuwd 100325\UT powerpoint sheet small 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214291"/>
            <a:ext cx="969963" cy="6894513"/>
          </a:xfrm>
          <a:prstGeom prst="rect">
            <a:avLst/>
          </a:prstGeom>
          <a:noFill/>
        </p:spPr>
      </p:pic>
      <p:pic>
        <p:nvPicPr>
          <p:cNvPr id="12" name="Picture 4" descr="E:\Project\Universiteit Twente\Huisstijlimplementatie 2009 - ICT\Werkdocumenten\09 Producten\092 Powerpoint - vernieuwd\Powerpoint - vernieuwd 100325\UT powerpoint sheet small 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" y="214291"/>
            <a:ext cx="969963" cy="6894513"/>
          </a:xfrm>
          <a:prstGeom prst="rect">
            <a:avLst/>
          </a:prstGeom>
          <a:noFill/>
        </p:spPr>
      </p:pic>
      <p:pic>
        <p:nvPicPr>
          <p:cNvPr id="15" name="Picture 5" descr="E:\Project\Universiteit Twente\Huisstijlimplementatie 2009 - ICT\Werkdocumenten\09 Producten\092 Powerpoint - vernieuwd\Powerpoint - vernieuwd 100325\UT powerpoint sheet small 3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69963" cy="68945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43351-4E14-4D15-AFB0-C61392C01A16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E532B3-9180-4701-A91C-29D2FBBE97ED}" type="datetime1">
              <a:rPr lang="nl-NL"/>
              <a:pPr>
                <a:defRPr/>
              </a:pPr>
              <a:t>15-9-2016</a:t>
            </a:fld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Genie Stoffels</a:t>
            </a:r>
            <a:endParaRPr lang="nl-NL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90301-AC2B-4157-9B89-AD265243C5A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28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Eng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51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DC4A-C5F9-45AB-BE03-EBC7B7986A33}" type="datetime1">
              <a:rPr lang="nl-NL"/>
              <a:pPr>
                <a:defRPr/>
              </a:pPr>
              <a:t>15-9-2016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6634-340A-4E51-8B65-F91093300C9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80B01-A035-4381-9A82-F33941C17658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8AABF-F848-4EEA-A7F8-34657BADB5DD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4F564-E12A-4B8D-8961-28EB5C6D8B97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4546800" cy="441550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70000" y="1713600"/>
            <a:ext cx="31896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394D6-6F07-4633-A206-C13CF768FBE2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AF247-D935-40B6-8C89-5F97C1D190F6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762126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4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8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2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1" y="3035302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42664" y="6333199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2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725BC445-7A64-42CC-864F-B5B06796116F}" type="datetime3">
              <a:rPr lang="nl-NL" smtClean="0"/>
              <a:t>15/9/16</a:t>
            </a:fld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6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Footer text: to modify choose 'Insert' (or ‘View’ for Office 2003 or earlier) then 'Header and footer'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1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636713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0" r:id="rId3"/>
    <p:sldLayoutId id="2147483667" r:id="rId4"/>
    <p:sldLayoutId id="2147483666" r:id="rId5"/>
    <p:sldLayoutId id="2147483660" r:id="rId6"/>
    <p:sldLayoutId id="2147483665" r:id="rId7"/>
    <p:sldLayoutId id="2147483661" r:id="rId8"/>
    <p:sldLayoutId id="2147483662" r:id="rId9"/>
    <p:sldLayoutId id="2147483672" r:id="rId10"/>
    <p:sldLayoutId id="2147483663" r:id="rId11"/>
    <p:sldLayoutId id="2147483671" r:id="rId12"/>
    <p:sldLayoutId id="2147483664" r:id="rId13"/>
    <p:sldLayoutId id="2147483670" r:id="rId14"/>
    <p:sldLayoutId id="2147483656" r:id="rId15"/>
    <p:sldLayoutId id="2147483657" r:id="rId16"/>
    <p:sldLayoutId id="2147483658" r:id="rId17"/>
    <p:sldLayoutId id="2147483659" r:id="rId18"/>
    <p:sldLayoutId id="2147483673" r:id="rId19"/>
    <p:sldLayoutId id="2147483674" r:id="rId2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tom/en/mytom/jan2015ew-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tu.nl/cee/en/research-innovation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utwente.nl/tom/mijnt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hyperlink" Target="https://www.utwente.nl/tom/intra/documenten/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www.utwente.nl/telt/experienc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hyperlink" Target="https://www.4tu.nl/cee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://www.4tu.nl/c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Project-led education at the University of Twente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2000" dirty="0"/>
              <a:t>Lisa Gommer</a:t>
            </a:r>
          </a:p>
          <a:p>
            <a:r>
              <a:rPr lang="en-GB" altLang="nl-NL" sz="2000" dirty="0"/>
              <a:t>Educational Advisor Engineering Technology</a:t>
            </a:r>
            <a:endParaRPr lang="en-GB" sz="2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9992" y="5991373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Lisa Gommer, </a:t>
            </a:r>
            <a:r>
              <a:rPr lang="nl-NL" altLang="nl-NL" sz="1800" dirty="0">
                <a:solidFill>
                  <a:schemeClr val="bg1"/>
                </a:solidFill>
                <a:cs typeface="Arial" panose="020B0604020202020204" pitchFamily="34" charset="0"/>
              </a:rPr>
              <a:t>MSc</a:t>
            </a:r>
            <a:endParaRPr lang="nl-NL" altLang="nl-NL" sz="18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e.m.gommer@utwente.nl</a:t>
            </a:r>
            <a:endParaRPr lang="nl-NL" altLang="nl-NL" sz="18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6453336"/>
            <a:ext cx="6400800" cy="3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l-NL" sz="1400" i="1" kern="0" dirty="0"/>
              <a:t>31st of May, 2016</a:t>
            </a:r>
          </a:p>
        </p:txBody>
      </p:sp>
    </p:spTree>
    <p:extLst>
      <p:ext uri="{BB962C8B-B14F-4D97-AF65-F5344CB8AC3E}">
        <p14:creationId xmlns:p14="http://schemas.microsoft.com/office/powerpoint/2010/main" val="19708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year module, consumer products</a:t>
            </a:r>
          </a:p>
          <a:p>
            <a:r>
              <a:rPr lang="en-US" dirty="0" smtClean="0"/>
              <a:t>Multidisciplinary project</a:t>
            </a:r>
          </a:p>
          <a:p>
            <a:pPr lvl="1"/>
            <a:r>
              <a:rPr lang="en-US" dirty="0" smtClean="0"/>
              <a:t>Industrial Design</a:t>
            </a:r>
          </a:p>
          <a:p>
            <a:pPr lvl="1"/>
            <a:r>
              <a:rPr lang="en-US" dirty="0" smtClean="0"/>
              <a:t>Mechanical Engineering</a:t>
            </a:r>
          </a:p>
          <a:p>
            <a:pPr lvl="1"/>
            <a:r>
              <a:rPr lang="en-US" dirty="0"/>
              <a:t>Industrial Engineering and </a:t>
            </a:r>
            <a:r>
              <a:rPr lang="en-US" dirty="0" smtClean="0"/>
              <a:t>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within our modules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Example of 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2" y="6152839"/>
            <a:ext cx="444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>
                <a:hlinkClick r:id="rId3"/>
              </a:rPr>
              <a:t>https</a:t>
            </a:r>
            <a:r>
              <a:rPr lang="en-US" sz="1200" i="1" dirty="0">
                <a:hlinkClick r:id="rId3"/>
              </a:rPr>
              <a:t>://www.utwente.nl/tom/en/mytom/jan2015ew-en</a:t>
            </a:r>
            <a:r>
              <a:rPr lang="en-US" sz="1200" i="1" dirty="0">
                <a:hlinkClick r:id="rId3"/>
              </a:rPr>
              <a:t>/</a:t>
            </a:r>
            <a:r>
              <a:rPr lang="en-US" sz="1200" i="1" dirty="0"/>
              <a:t> </a:t>
            </a:r>
            <a:endParaRPr lang="en-US" sz="1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000" y="432000"/>
            <a:ext cx="1800000" cy="1012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" y="3799412"/>
            <a:ext cx="9118188" cy="22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Setting:</a:t>
            </a:r>
          </a:p>
          <a:p>
            <a:r>
              <a:rPr lang="en-US" dirty="0" smtClean="0"/>
              <a:t>Groups of 6-8 students</a:t>
            </a:r>
          </a:p>
          <a:p>
            <a:r>
              <a:rPr lang="en-US" dirty="0" smtClean="0"/>
              <a:t>Each group has students of all </a:t>
            </a:r>
            <a:r>
              <a:rPr lang="en-US" dirty="0" smtClean="0"/>
              <a:t>three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Each group has a tutor</a:t>
            </a:r>
          </a:p>
          <a:p>
            <a:r>
              <a:rPr lang="en-US" dirty="0" smtClean="0"/>
              <a:t>There is a real company as a ‘client’</a:t>
            </a:r>
          </a:p>
          <a:p>
            <a:r>
              <a:rPr lang="en-US" dirty="0" smtClean="0"/>
              <a:t>Groups act as competing design companies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Project within our </a:t>
            </a:r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smtClean="0"/>
              <a:t>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005"/>
          <a:stretch/>
        </p:blipFill>
        <p:spPr>
          <a:xfrm>
            <a:off x="5652120" y="2023604"/>
            <a:ext cx="2807718" cy="40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5455" y="2051050"/>
            <a:ext cx="5329065" cy="35607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within our modules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Example of 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000" y="432000"/>
            <a:ext cx="1800000" cy="10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1014" y="2051052"/>
            <a:ext cx="6570185" cy="3560763"/>
          </a:xfrm>
        </p:spPr>
        <p:txBody>
          <a:bodyPr/>
          <a:lstStyle/>
          <a:p>
            <a:pPr marL="282575" lvl="1" indent="0">
              <a:buNone/>
            </a:pPr>
            <a:r>
              <a:rPr lang="en-US" dirty="0" smtClean="0"/>
              <a:t>Module 5, Electrical Engineering</a:t>
            </a:r>
          </a:p>
          <a:p>
            <a:pPr marL="282575" lvl="1" indent="0">
              <a:spcBef>
                <a:spcPts val="0"/>
              </a:spcBef>
              <a:buNone/>
            </a:pPr>
            <a:r>
              <a:rPr lang="en-US" i="1" dirty="0" smtClean="0"/>
              <a:t>Assessment </a:t>
            </a:r>
            <a:endParaRPr lang="en-US" i="1" dirty="0"/>
          </a:p>
          <a:p>
            <a:pPr marL="282575" lvl="1" indent="0">
              <a:buNone/>
            </a:pPr>
            <a:r>
              <a:rPr lang="en-US" dirty="0" smtClean="0"/>
              <a:t>Module 1, Communication Sciences</a:t>
            </a:r>
          </a:p>
          <a:p>
            <a:pPr marL="282575" lvl="1" indent="0">
              <a:buNone/>
            </a:pPr>
            <a:r>
              <a:rPr lang="en-US" i="1" dirty="0" smtClean="0"/>
              <a:t>Formation groups</a:t>
            </a:r>
            <a:endParaRPr lang="en-US" i="1" dirty="0"/>
          </a:p>
          <a:p>
            <a:pPr marL="282575" lvl="1" indent="0">
              <a:buNone/>
            </a:pPr>
            <a:r>
              <a:rPr lang="en-US" dirty="0" smtClean="0"/>
              <a:t>Module 2, Computer Sciences</a:t>
            </a:r>
          </a:p>
          <a:p>
            <a:pPr marL="282575" lvl="1" indent="0">
              <a:buNone/>
            </a:pPr>
            <a:r>
              <a:rPr lang="en-US" i="1" dirty="0" smtClean="0"/>
              <a:t>Formative assessment</a:t>
            </a:r>
            <a:endParaRPr lang="en-US" i="1" dirty="0"/>
          </a:p>
          <a:p>
            <a:pPr marL="282575" lvl="1" indent="0">
              <a:buNone/>
            </a:pPr>
            <a:r>
              <a:rPr lang="en-US" dirty="0" smtClean="0"/>
              <a:t>Module 4, Mechanical Engineering</a:t>
            </a:r>
          </a:p>
          <a:p>
            <a:pPr marL="282575" lvl="1" indent="0">
              <a:buNone/>
            </a:pPr>
            <a:r>
              <a:rPr lang="en-US" i="1" dirty="0" smtClean="0"/>
              <a:t>Flipped classroom</a:t>
            </a:r>
          </a:p>
          <a:p>
            <a:pPr marL="282575" lvl="1" indent="0">
              <a:buNone/>
            </a:pPr>
            <a:r>
              <a:rPr lang="en-US" dirty="0" smtClean="0"/>
              <a:t>Module 1, Industrial Design</a:t>
            </a:r>
            <a:endParaRPr lang="en-US" dirty="0"/>
          </a:p>
          <a:p>
            <a:pPr marL="282575" lvl="1" indent="0">
              <a:buNone/>
            </a:pPr>
            <a:r>
              <a:rPr lang="en-US" i="1" dirty="0"/>
              <a:t>Team Based Learning</a:t>
            </a:r>
          </a:p>
          <a:p>
            <a:pPr marL="282575" lvl="1" indent="0">
              <a:buNone/>
            </a:pP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TEM in our modules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Practical examples of 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724" r="5388"/>
          <a:stretch/>
        </p:blipFill>
        <p:spPr>
          <a:xfrm>
            <a:off x="1129345" y="2073394"/>
            <a:ext cx="1181670" cy="647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7" y="2797806"/>
            <a:ext cx="1188935" cy="647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347" y="3522152"/>
            <a:ext cx="1186939" cy="647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902" b="3719"/>
          <a:stretch/>
        </p:blipFill>
        <p:spPr>
          <a:xfrm>
            <a:off x="1135868" y="4263027"/>
            <a:ext cx="1186939" cy="647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3774" y="581956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Resources:</a:t>
            </a:r>
            <a:endParaRPr lang="en-US" sz="1200" i="1" dirty="0"/>
          </a:p>
          <a:p>
            <a:r>
              <a:rPr lang="en-US" sz="1100" dirty="0">
                <a:hlinkClick r:id="rId7"/>
              </a:rPr>
              <a:t>https://www.utwente.nl/tom/mijntom/</a:t>
            </a:r>
            <a:endParaRPr lang="en-US" sz="1100" dirty="0"/>
          </a:p>
          <a:p>
            <a:r>
              <a:rPr lang="en-US" sz="1100" dirty="0">
                <a:hlinkClick r:id="rId8"/>
              </a:rPr>
              <a:t>https://www.3tu.nl/cee/en/research-innovation/</a:t>
            </a:r>
            <a:endParaRPr lang="en-US" sz="1100" dirty="0"/>
          </a:p>
          <a:p>
            <a:r>
              <a:rPr lang="en-US" sz="1100" dirty="0">
                <a:hlinkClick r:id="rId9"/>
              </a:rPr>
              <a:t>https://www.utwente.nl/telt/experiences/</a:t>
            </a:r>
            <a:endParaRPr lang="en-US" sz="1100" dirty="0"/>
          </a:p>
          <a:p>
            <a:r>
              <a:rPr lang="en-US" sz="1100" dirty="0">
                <a:hlinkClick r:id="rId10"/>
              </a:rPr>
              <a:t>https://www.utwente.nl/tom/intra/documenten/</a:t>
            </a:r>
            <a:r>
              <a:rPr lang="en-US" sz="11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7436" y="5015541"/>
            <a:ext cx="118893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UCAwQGBwEI/8QAPhAAAQMDAQQHBAcGBwAAAAAAAQACAwQFESEGEjFBBxMiUXGBkRRCYaEjMjNSscHRFVNigpLhJCU0Y3Kisv/EABoBAQEBAQEBAQAAAAAAAAAAAAABAgMEBQb/xAAiEQEBAAIBBAIDAQAAAAAAAAAAAQIRAwQFEjEhQRMUUYH/2gAMAwEAAhEDEQA/AO4oiICIiAiIgIiICIiAiIgIiICIiAiIgIiICIiAiIgIiICIiAiKzVVdNRxGWrnigjHF0jw0epQXkytJvHSjsvb8thq310g92lZvA/zHDfmtHu/TJc6jeZardT0jOT5nmV3pgAfNXVTbtjnNa0uc4ADiSeC1e9dIOzNnL2TXOOeZmhhpfpXA9xxoPMrgd32jvV6cTdLnU1DSfsy/dZ4bowPkooADgMfBXxNuq3npnqpC5lltbIW8pap+87+hug9Soym6YNo48dfDQTjn9E5pPoVz1FdRNusU3TXUD/V2GNw74qoj5Fp/FS1J0zWWTAqbdcIDzIDHgee9n5LiBcG8TheGRgGS4DzTUNvoml6Udk5zg3B8J/3YHjHyUlBtzsrOQ1m0NtDj7r6hrD6OwvmQPYeDgfAqrGnEqeJt9XU12ttUM01wpJh3xztd+BWW2Rj/AKj2u8DlfIpYwn6gOOBV6OoqIfsqiaP/AISFv4FPFdvrZMhfKkN9vMH2N3uEZ/hqnj81nRbZ7URfUv8AcP5pd/8A9ZTxNvp3KL56sm2u3NwuEFBb7m+pqJnbrGSQxkfEk7uQBxJXf6RsrKeJs7xJKGAPeBgOdjUgctVLNLF5ERQEREBYd4lroLVVS2qnZU1zInGCF7t0SPxoCcjGT8QsxEHCdptqukSMO9vgqrZFg59mpsAfzje9crn9RXT3B3WVVbNVvPvzTmQnzJK+tdFFXLZ6y3Mk3C10c7vvPhbvevFWVNPlsL3C7xc+i3ZWr3jDDVUTjzp5z+Dt4fJavcOiRkY/y+9OIHBtTCD6luPwWtppy5Attreju/0pJYKSpaM/ZTYPo4BapVA0tVLS1LDHPE7dex3Fp7lTSlerwObyIXo14IjwgHiqdxv3R6KsghEFJY08Wt9FT1TOTceGiu4XiCgRgZwXf1FeBjgch7vNXEQWy2Tk8DyV6mp6qrqIqWki6+olcGRxRjtPPcF7FE+aVkMLHSSyODGMbqXE8AF3bo42Mg2bpW1taGy3aZvbdoRA0+438z+SlqxhdGlmj2Sr5aC+U8UN2qyPZqkOL2zsxkxsO6A0jByCcnjwwumAYWm7QSwS7a7Ns9qjbLAZpXRSOBBBaGjsng7J0PHG8txa7Kw0qREQEREBWHVUDX7hmjD/ALpcMpO/3AeKwZ6SKdhbIwHyXLLk1dNTHbOkma3isOarAGhWA+iqoBikmJb+7kGR/ZYVTPNHnr4XsPe3ULWPJKXGxm1Fa0A9pRVTcQM6rAqarIJDshQ1XUnXBXRhI1dzDcknT4rg1yqn11wqat57U0rn6/E6fJdD2mrJY7TVlhwSzGQeAOhXNeGiDwOcOBKrbNIODiqMIAqLzaqQccFXG1g5sOPFY2ETZpmtq2HvHirwmY7mo4L3krtNJEPaeByq2tc94ZGC97jhrW6klRTHbjg4e6Qcd66LbWUuY6qCCJr3NBD2tAOqbNJ7YWxw2bFbVhr7i8aHiIR3D495XQaauGAck+C0KjmIAOSpGa7Nt9BPWSZc2CMyFo54WVcl2tLJ9ob7PG3t+2zNY5md8v38NH/UkeIX07b5HtoqdspJkETQ/J13sDK+atlx+0NraIui3m1Fw6+TtaZBc4jyOvkvommnLtSUomWvBVe8FhRyK9vKKyFS/gql4RlBGVs4Y8EnAxrlUx1DXAdrKvXCjMsLup0ee8rUKuhudJKXxy1EedcAh7D5Febkmrt1w9NvbI08166NjxqAVp8F9q4CG1NMJB96E4P9J/IqUpL5TTEBkwD/AN2/suHkVy23pl1ljpKrPY3XHm1aRtZQUlji6yatwXfVh3d57vTXC3ea7RU9PJNK7DWNLj4BcZutxmu1fLW1J7bzo3OQ1vIDwVvLcHv6Dt/7Wd8viRi3Ctoq2nkpnyFnWNI7bSMFaVVUNRTfWjLmcpG6tPmttlhZUPLXAdWziR7x7lv+yPRvRutwq7iZhNOMthDsNY34jvW+Pqbbqx07h23h6fHyxy/xwoar0Lt956J4JSX0cjSccHNwfULSbn0cXGiJIimDRzaA8fqvTM8b9viWWNGTCnX7MVTSQJWEjkWkK0dna4cDGfNbREAL1S7Nna4ntdW0d+crNptlzkOqJt4fdaMINep6aarl6uBhLu/kPFdFtNG6ClghOvVsa3PgFbt1pZTBoiiDQPhxU/TRbuOxgqBCwgYAV6al9pp5IJGb0crCx7e8FZtPC04Ui2mG6MDKCC2T2Rp7ZcW1zHPL2xljWv5E4Bd44GPMroFM3ACj7fBgHTgpaFnBRWTEFfVuMK9hBkoiICocwOGCFWilmxF1tmpqkasAPeFrdx2aIB6rD2/deM+i3CuqRR0z53RySBgzuxgFx8Fzq99JvVyPhorU9rxpmqdu48h+q48kxx9vV0/By891hEfdaSvhppafrZGse0t3XneH6j5rnslY+nndBUxYc3ln5qXvm1F1uTSausELD7kA3B+vzWn1Mbt/IY4E8SRheXK45en6Lo+Dl6WWWy7+m37IGmrLvQwyHebvb7weZGp+a7tT1DHNAaQvlm2yVtNWwvpXvEjXjd3TghdhsG1FW1jG1sDpdNXRtw8eLSdfIrWM1Hzu5ZZcnJLXTg4FHRseMOaCoS13imrmZppg/HFo4t8RxClY5xwKr5VjErrDbq4fT0sTj3luo81r9bsFRvy6lkfETyPaC3FsgKrBW5nZ6Zscvqti7hT5MbGTAcd12D81gG0zwOxNBJGf4guv4B4gLFuEkFLRyzzgbkbScY4/BbnNftnxjmsFHgcCs2KlGeAVihq6iuuz3vBZE8ndi3A0N8FsEdNjku2GflNpljqsKGmxyWdDTrIjgxyWbFSg7uQQTqtI8o4ux5rOjjVUUIaMAaBZDGIPI2K7uqprcKpAREQEREFEjA9pa4ZB4qBuGyFnr8mejjJPMDBWwopZL7axzywu8bpqMWw1mpA91PStEmOy9w3iD36ril/s9dbLrJTVzXPmc7R+D9JnmF9MFYVXaqKsmjmqKeN8kZy0uHBceThmc+H0ui7ln0+duXzK5zsFsN7LSisuEY9plH1eO4DyW2VGzNPI3sMwfBbKxgaMAYVWAtTj1NPHzdTnzZ3PL7c8uGzkscnWBrt5vCRjsOHmrdNdbrbzu1DPbYW8wN2UD8HLoro2u4gHyUfWWennBIG67PELnlxX6ZnJ/UVar9RXHSnmAkHGJ/Ze3yUuybK1e8bMNd9IYyXA5EsZw5qwYLhd7TpN/jqZvPhI34Z/X1XK7x9tal9N8bJlalt1Xve+C3wkHP0knhyUja75R3DswS4l5xP0cPJQN0LZ75VPkc3sEN48BuhN/wAPHVUWmnLaiMkfVbnC2WKLIGiwrVT4Bke3G9w8FMRNHcvTxTWLlnd15DBvHgs1kJBDidcK7BEGsB5lXg1dWFtjMK4BheogIiICIiAiIgIiICIiAiIgIiIKS0EahR9baoajLmDq3/eCkl4s5YSrLY0m47OdvfLCxwOkjOH9lXatmXPq3VdY/rScan38aanmtzIymFx/BN7b/JdI40obgNaAPgrsMGvwCzC3KAYXaTTFuxowvURaQREQEREBERAREQEREBERAREQEREBERAREQEREBERAREQEREH/9k="/>
          <p:cNvSpPr>
            <a:spLocks noChangeAspect="1" noChangeArrowheads="1"/>
          </p:cNvSpPr>
          <p:nvPr/>
        </p:nvSpPr>
        <p:spPr bwMode="auto">
          <a:xfrm>
            <a:off x="0" y="-641350"/>
            <a:ext cx="17621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9" name="Picture 2" descr="http://papundits.files.wordpress.com/2011/06/concentrating-solar-power-plan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60327"/>
            <a:ext cx="3456385" cy="23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2"/>
          <p:cNvSpPr txBox="1"/>
          <p:nvPr/>
        </p:nvSpPr>
        <p:spPr>
          <a:xfrm>
            <a:off x="732899" y="5939988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 smtClean="0">
                <a:solidFill>
                  <a:srgbClr val="000000"/>
                </a:solidFill>
              </a:rPr>
              <a:t>  </a:t>
            </a:r>
            <a:r>
              <a:rPr lang="nl-NL" sz="1800" dirty="0" err="1" smtClean="0">
                <a:solidFill>
                  <a:srgbClr val="000000"/>
                </a:solidFill>
              </a:rPr>
              <a:t>Concentrated</a:t>
            </a:r>
            <a:r>
              <a:rPr lang="nl-NL" sz="1800" dirty="0" smtClean="0">
                <a:solidFill>
                  <a:srgbClr val="000000"/>
                </a:solidFill>
              </a:rPr>
              <a:t> </a:t>
            </a:r>
            <a:r>
              <a:rPr lang="nl-NL" sz="1800" dirty="0">
                <a:solidFill>
                  <a:srgbClr val="000000"/>
                </a:solidFill>
              </a:rPr>
              <a:t>S</a:t>
            </a:r>
            <a:r>
              <a:rPr lang="nl-NL" sz="1800" dirty="0" smtClean="0">
                <a:solidFill>
                  <a:srgbClr val="000000"/>
                </a:solidFill>
              </a:rPr>
              <a:t>olar Power</a:t>
            </a:r>
            <a:endParaRPr lang="nl-NL" sz="1800" dirty="0">
              <a:solidFill>
                <a:srgbClr val="000000"/>
              </a:solidFill>
            </a:endParaRPr>
          </a:p>
        </p:txBody>
      </p:sp>
      <p:pic>
        <p:nvPicPr>
          <p:cNvPr id="12" name="Picture 4" descr="http://www.water-technology.net/projects/israel/images/ashkelon-swr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27" y="3634554"/>
            <a:ext cx="3802921" cy="23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1"/>
          <p:cNvSpPr txBox="1"/>
          <p:nvPr/>
        </p:nvSpPr>
        <p:spPr>
          <a:xfrm>
            <a:off x="4801527" y="5939988"/>
            <a:ext cx="38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 smtClean="0">
                <a:solidFill>
                  <a:srgbClr val="000000"/>
                </a:solidFill>
              </a:rPr>
              <a:t>Water </a:t>
            </a:r>
            <a:r>
              <a:rPr lang="nl-NL" sz="1800" dirty="0" err="1" smtClean="0">
                <a:solidFill>
                  <a:srgbClr val="000000"/>
                </a:solidFill>
              </a:rPr>
              <a:t>production</a:t>
            </a:r>
            <a:endParaRPr lang="nl-NL" sz="18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32899" y="633971"/>
            <a:ext cx="823158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200" b="1" kern="0" dirty="0" smtClean="0"/>
              <a:t>ME MODULE 3: ENERGY AND SUSTAINABILITY</a:t>
            </a:r>
            <a:endParaRPr lang="nl-NL" sz="3200" b="1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000" y="1844824"/>
            <a:ext cx="7801200" cy="37669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Design an installation based on Concentrated Solar Power, that can supply Aruba  with electricity all year long. Besides this, deliver the required electricity and/or heat for drinking-water production on Aruba.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the design of the installation, take into account the impact on environment and society. 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7803" y="1178897"/>
            <a:ext cx="8064000" cy="3690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Assignment for a team of experts on Thermodynamics and </a:t>
            </a:r>
            <a:r>
              <a:rPr lang="en-US" dirty="0" smtClean="0">
                <a:solidFill>
                  <a:srgbClr val="000000"/>
                </a:solidFill>
              </a:rPr>
              <a:t>LCA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57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UCAwQGBwEI/8QAPhAAAQMDAQQHBAcGBwAAAAAAAQACAwQFESEGEjFBBxMiUXGBkRRCYaEjMjNSscHRFVNigpLhJCU0Y3Kisv/EABoBAQEBAQEBAQAAAAAAAAAAAAABAgMEBQb/xAAiEQEBAAIBBAIDAQAAAAAAAAAAAQIRAwQFEjEhQRMUUYH/2gAMAwEAAhEDEQA/AO4oiICIiAiIgIiICIiAiIgIiICIiAiIgIiICIiAiIgIiICIiAiKzVVdNRxGWrnigjHF0jw0epQXkytJvHSjsvb8thq310g92lZvA/zHDfmtHu/TJc6jeZardT0jOT5nmV3pgAfNXVTbtjnNa0uc4ADiSeC1e9dIOzNnL2TXOOeZmhhpfpXA9xxoPMrgd32jvV6cTdLnU1DSfsy/dZ4bowPkooADgMfBXxNuq3npnqpC5lltbIW8pap+87+hug9Soym6YNo48dfDQTjn9E5pPoVz1FdRNusU3TXUD/V2GNw74qoj5Fp/FS1J0zWWTAqbdcIDzIDHgee9n5LiBcG8TheGRgGS4DzTUNvoml6Udk5zg3B8J/3YHjHyUlBtzsrOQ1m0NtDj7r6hrD6OwvmQPYeDgfAqrGnEqeJt9XU12ttUM01wpJh3xztd+BWW2Rj/AKj2u8DlfIpYwn6gOOBV6OoqIfsqiaP/AISFv4FPFdvrZMhfKkN9vMH2N3uEZ/hqnj81nRbZ7URfUv8AcP5pd/8A9ZTxNvp3KL56sm2u3NwuEFBb7m+pqJnbrGSQxkfEk7uQBxJXf6RsrKeJs7xJKGAPeBgOdjUgctVLNLF5ERQEREBYd4lroLVVS2qnZU1zInGCF7t0SPxoCcjGT8QsxEHCdptqukSMO9vgqrZFg59mpsAfzje9crn9RXT3B3WVVbNVvPvzTmQnzJK+tdFFXLZ6y3Mk3C10c7vvPhbvevFWVNPlsL3C7xc+i3ZWr3jDDVUTjzp5z+Dt4fJavcOiRkY/y+9OIHBtTCD6luPwWtppy5Attreju/0pJYKSpaM/ZTYPo4BapVA0tVLS1LDHPE7dex3Fp7lTSlerwObyIXo14IjwgHiqdxv3R6KsghEFJY08Wt9FT1TOTceGiu4XiCgRgZwXf1FeBjgch7vNXEQWy2Tk8DyV6mp6qrqIqWki6+olcGRxRjtPPcF7FE+aVkMLHSSyODGMbqXE8AF3bo42Mg2bpW1taGy3aZvbdoRA0+438z+SlqxhdGlmj2Sr5aC+U8UN2qyPZqkOL2zsxkxsO6A0jByCcnjwwumAYWm7QSwS7a7Ns9qjbLAZpXRSOBBBaGjsng7J0PHG8txa7Kw0qREQEREBWHVUDX7hmjD/ALpcMpO/3AeKwZ6SKdhbIwHyXLLk1dNTHbOkma3isOarAGhWA+iqoBikmJb+7kGR/ZYVTPNHnr4XsPe3ULWPJKXGxm1Fa0A9pRVTcQM6rAqarIJDshQ1XUnXBXRhI1dzDcknT4rg1yqn11wqat57U0rn6/E6fJdD2mrJY7TVlhwSzGQeAOhXNeGiDwOcOBKrbNIODiqMIAqLzaqQccFXG1g5sOPFY2ETZpmtq2HvHirwmY7mo4L3krtNJEPaeByq2tc94ZGC97jhrW6klRTHbjg4e6Qcd66LbWUuY6qCCJr3NBD2tAOqbNJ7YWxw2bFbVhr7i8aHiIR3D495XQaauGAck+C0KjmIAOSpGa7Nt9BPWSZc2CMyFo54WVcl2tLJ9ob7PG3t+2zNY5md8v38NH/UkeIX07b5HtoqdspJkETQ/J13sDK+atlx+0NraIui3m1Fw6+TtaZBc4jyOvkvommnLtSUomWvBVe8FhRyK9vKKyFS/gql4RlBGVs4Y8EnAxrlUx1DXAdrKvXCjMsLup0ee8rUKuhudJKXxy1EedcAh7D5Febkmrt1w9NvbI08166NjxqAVp8F9q4CG1NMJB96E4P9J/IqUpL5TTEBkwD/AN2/suHkVy23pl1ljpKrPY3XHm1aRtZQUlji6yatwXfVh3d57vTXC3ea7RU9PJNK7DWNLj4BcZutxmu1fLW1J7bzo3OQ1vIDwVvLcHv6Dt/7Wd8viRi3Ctoq2nkpnyFnWNI7bSMFaVVUNRTfWjLmcpG6tPmttlhZUPLXAdWziR7x7lv+yPRvRutwq7iZhNOMthDsNY34jvW+Pqbbqx07h23h6fHyxy/xwoar0Lt956J4JSX0cjSccHNwfULSbn0cXGiJIimDRzaA8fqvTM8b9viWWNGTCnX7MVTSQJWEjkWkK0dna4cDGfNbREAL1S7Nna4ntdW0d+crNptlzkOqJt4fdaMINep6aarl6uBhLu/kPFdFtNG6ClghOvVsa3PgFbt1pZTBoiiDQPhxU/TRbuOxgqBCwgYAV6al9pp5IJGb0crCx7e8FZtPC04Ui2mG6MDKCC2T2Rp7ZcW1zHPL2xljWv5E4Bd44GPMroFM3ACj7fBgHTgpaFnBRWTEFfVuMK9hBkoiICocwOGCFWilmxF1tmpqkasAPeFrdx2aIB6rD2/deM+i3CuqRR0z53RySBgzuxgFx8Fzq99JvVyPhorU9rxpmqdu48h+q48kxx9vV0/By891hEfdaSvhppafrZGse0t3XneH6j5rnslY+nndBUxYc3ln5qXvm1F1uTSausELD7kA3B+vzWn1Mbt/IY4E8SRheXK45en6Lo+Dl6WWWy7+m37IGmrLvQwyHebvb7weZGp+a7tT1DHNAaQvlm2yVtNWwvpXvEjXjd3TghdhsG1FW1jG1sDpdNXRtw8eLSdfIrWM1Hzu5ZZcnJLXTg4FHRseMOaCoS13imrmZppg/HFo4t8RxClY5xwKr5VjErrDbq4fT0sTj3luo81r9bsFRvy6lkfETyPaC3FsgKrBW5nZ6Zscvqti7hT5MbGTAcd12D81gG0zwOxNBJGf4guv4B4gLFuEkFLRyzzgbkbScY4/BbnNftnxjmsFHgcCs2KlGeAVihq6iuuz3vBZE8ndi3A0N8FsEdNjku2GflNpljqsKGmxyWdDTrIjgxyWbFSg7uQQTqtI8o4ux5rOjjVUUIaMAaBZDGIPI2K7uqprcKpAREQEREFEjA9pa4ZB4qBuGyFnr8mejjJPMDBWwopZL7axzywu8bpqMWw1mpA91PStEmOy9w3iD36ril/s9dbLrJTVzXPmc7R+D9JnmF9MFYVXaqKsmjmqKeN8kZy0uHBceThmc+H0ui7ln0+duXzK5zsFsN7LSisuEY9plH1eO4DyW2VGzNPI3sMwfBbKxgaMAYVWAtTj1NPHzdTnzZ3PL7c8uGzkscnWBrt5vCRjsOHmrdNdbrbzu1DPbYW8wN2UD8HLoro2u4gHyUfWWennBIG67PELnlxX6ZnJ/UVar9RXHSnmAkHGJ/Ze3yUuybK1e8bMNd9IYyXA5EsZw5qwYLhd7TpN/jqZvPhI34Z/X1XK7x9tal9N8bJlalt1Xve+C3wkHP0knhyUja75R3DswS4l5xP0cPJQN0LZ75VPkc3sEN48BuhN/wAPHVUWmnLaiMkfVbnC2WKLIGiwrVT4Bke3G9w8FMRNHcvTxTWLlnd15DBvHgs1kJBDidcK7BEGsB5lXg1dWFtjMK4BheogIiICIiAiIgIiICIiAiIgIiIKS0EahR9baoajLmDq3/eCkl4s5YSrLY0m47OdvfLCxwOkjOH9lXatmXPq3VdY/rScan38aanmtzIymFx/BN7b/JdI40obgNaAPgrsMGvwCzC3KAYXaTTFuxowvURaQREQEREBERAREQEREBERAREQEREBERAREQEREBERAREQEREH/9k="/>
          <p:cNvSpPr>
            <a:spLocks noChangeAspect="1" noChangeArrowheads="1"/>
          </p:cNvSpPr>
          <p:nvPr/>
        </p:nvSpPr>
        <p:spPr bwMode="auto">
          <a:xfrm>
            <a:off x="0" y="-641350"/>
            <a:ext cx="176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8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UCAwQGBwEI/8QAPhAAAQMDAQQHBAcGBwAAAAAAAQACAwQFESEGEjFBBxMiUXGBkRRCYaEjMjNSscHRFVNigpLhJCU0Y3Kisv/EABoBAQEBAQEBAQAAAAAAAAAAAAABAgMEBQb/xAAiEQEBAAIBBAIDAQAAAAAAAAAAAQIRAwQFEjEhQRMUUYH/2gAMAwEAAhEDEQA/AO4oiICIiAiIgIiICIiAiIgIiICIiAiIgIiICIiAiIgIiICIiAiKzVVdNRxGWrnigjHF0jw0epQXkytJvHSjsvb8thq310g92lZvA/zHDfmtHu/TJc6jeZardT0jOT5nmV3pgAfNXVTbtjnNa0uc4ADiSeC1e9dIOzNnL2TXOOeZmhhpfpXA9xxoPMrgd32jvV6cTdLnU1DSfsy/dZ4bowPkooADgMfBXxNuq3npnqpC5lltbIW8pap+87+hug9Soym6YNo48dfDQTjn9E5pPoVz1FdRNusU3TXUD/V2GNw74qoj5Fp/FS1J0zWWTAqbdcIDzIDHgee9n5LiBcG8TheGRgGS4DzTUNvoml6Udk5zg3B8J/3YHjHyUlBtzsrOQ1m0NtDj7r6hrD6OwvmQPYeDgfAqrGnEqeJt9XU12ttUM01wpJh3xztd+BWW2Rj/AKj2u8DlfIpYwn6gOOBV6OoqIfsqiaP/AISFv4FPFdvrZMhfKkN9vMH2N3uEZ/hqnj81nRbZ7URfUv8AcP5pd/8A9ZTxNvp3KL56sm2u3NwuEFBb7m+pqJnbrGSQxkfEk7uQBxJXf6RsrKeJs7xJKGAPeBgOdjUgctVLNLF5ERQEREBYd4lroLVVS2qnZU1zInGCF7t0SPxoCcjGT8QsxEHCdptqukSMO9vgqrZFg59mpsAfzje9crn9RXT3B3WVVbNVvPvzTmQnzJK+tdFFXLZ6y3Mk3C10c7vvPhbvevFWVNPlsL3C7xc+i3ZWr3jDDVUTjzp5z+Dt4fJavcOiRkY/y+9OIHBtTCD6luPwWtppy5Attreju/0pJYKSpaM/ZTYPo4BapVA0tVLS1LDHPE7dex3Fp7lTSlerwObyIXo14IjwgHiqdxv3R6KsghEFJY08Wt9FT1TOTceGiu4XiCgRgZwXf1FeBjgch7vNXEQWy2Tk8DyV6mp6qrqIqWki6+olcGRxRjtPPcF7FE+aVkMLHSSyODGMbqXE8AF3bo42Mg2bpW1taGy3aZvbdoRA0+438z+SlqxhdGlmj2Sr5aC+U8UN2qyPZqkOL2zsxkxsO6A0jByCcnjwwumAYWm7QSwS7a7Ns9qjbLAZpXRSOBBBaGjsng7J0PHG8txa7Kw0qREQEREBWHVUDX7hmjD/ALpcMpO/3AeKwZ6SKdhbIwHyXLLk1dNTHbOkma3isOarAGhWA+iqoBikmJb+7kGR/ZYVTPNHnr4XsPe3ULWPJKXGxm1Fa0A9pRVTcQM6rAqarIJDshQ1XUnXBXRhI1dzDcknT4rg1yqn11wqat57U0rn6/E6fJdD2mrJY7TVlhwSzGQeAOhXNeGiDwOcOBKrbNIODiqMIAqLzaqQccFXG1g5sOPFY2ETZpmtq2HvHirwmY7mo4L3krtNJEPaeByq2tc94ZGC97jhrW6klRTHbjg4e6Qcd66LbWUuY6qCCJr3NBD2tAOqbNJ7YWxw2bFbVhr7i8aHiIR3D495XQaauGAck+C0KjmIAOSpGa7Nt9BPWSZc2CMyFo54WVcl2tLJ9ob7PG3t+2zNY5md8v38NH/UkeIX07b5HtoqdspJkETQ/J13sDK+atlx+0NraIui3m1Fw6+TtaZBc4jyOvkvommnLtSUomWvBVe8FhRyK9vKKyFS/gql4RlBGVs4Y8EnAxrlUx1DXAdrKvXCjMsLup0ee8rUKuhudJKXxy1EedcAh7D5Febkmrt1w9NvbI08166NjxqAVp8F9q4CG1NMJB96E4P9J/IqUpL5TTEBkwD/AN2/suHkVy23pl1ljpKrPY3XHm1aRtZQUlji6yatwXfVh3d57vTXC3ea7RU9PJNK7DWNLj4BcZutxmu1fLW1J7bzo3OQ1vIDwVvLcHv6Dt/7Wd8viRi3Ctoq2nkpnyFnWNI7bSMFaVVUNRTfWjLmcpG6tPmttlhZUPLXAdWziR7x7lv+yPRvRutwq7iZhNOMthDsNY34jvW+Pqbbqx07h23h6fHyxy/xwoar0Lt956J4JSX0cjSccHNwfULSbn0cXGiJIimDRzaA8fqvTM8b9viWWNGTCnX7MVTSQJWEjkWkK0dna4cDGfNbREAL1S7Nna4ntdW0d+crNptlzkOqJt4fdaMINep6aarl6uBhLu/kPFdFtNG6ClghOvVsa3PgFbt1pZTBoiiDQPhxU/TRbuOxgqBCwgYAV6al9pp5IJGb0crCx7e8FZtPC04Ui2mG6MDKCC2T2Rp7ZcW1zHPL2xljWv5E4Bd44GPMroFM3ACj7fBgHTgpaFnBRWTEFfVuMK9hBkoiICocwOGCFWilmxF1tmpqkasAPeFrdx2aIB6rD2/deM+i3CuqRR0z53RySBgzuxgFx8Fzq99JvVyPhorU9rxpmqdu48h+q48kxx9vV0/By891hEfdaSvhppafrZGse0t3XneH6j5rnslY+nndBUxYc3ln5qXvm1F1uTSausELD7kA3B+vzWn1Mbt/IY4E8SRheXK45en6Lo+Dl6WWWy7+m37IGmrLvQwyHebvb7weZGp+a7tT1DHNAaQvlm2yVtNWwvpXvEjXjd3TghdhsG1FW1jG1sDpdNXRtw8eLSdfIrWM1Hzu5ZZcnJLXTg4FHRseMOaCoS13imrmZppg/HFo4t8RxClY5xwKr5VjErrDbq4fT0sTj3luo81r9bsFRvy6lkfETyPaC3FsgKrBW5nZ6Zscvqti7hT5MbGTAcd12D81gG0zwOxNBJGf4guv4B4gLFuEkFLRyzzgbkbScY4/BbnNftnxjmsFHgcCs2KlGeAVihq6iuuz3vBZE8ndi3A0N8FsEdNjku2GflNpljqsKGmxyWdDTrIjgxyWbFSg7uQQTqtI8o4ux5rOjjVUUIaMAaBZDGIPI2K7uqprcKpAREQEREFEjA9pa4ZB4qBuGyFnr8mejjJPMDBWwopZL7axzywu8bpqMWw1mpA91PStEmOy9w3iD36ril/s9dbLrJTVzXPmc7R+D9JnmF9MFYVXaqKsmjmqKeN8kZy0uHBceThmc+H0ui7ln0+duXzK5zsFsN7LSisuEY9plH1eO4DyW2VGzNPI3sMwfBbKxgaMAYVWAtTj1NPHzdTnzZ3PL7c8uGzkscnWBrt5vCRjsOHmrdNdbrbzu1DPbYW8wN2UD8HLoro2u4gHyUfWWennBIG67PELnlxX6ZnJ/UVar9RXHSnmAkHGJ/Ze3yUuybK1e8bMNd9IYyXA5EsZw5qwYLhd7TpN/jqZvPhI34Z/X1XK7x9tal9N8bJlalt1Xve+C3wkHP0knhyUja75R3DswS4l5xP0cPJQN0LZ75VPkc3sEN48BuhN/wAPHVUWmnLaiMkfVbnC2WKLIGiwrVT4Bke3G9w8FMRNHcvTxTWLlnd15DBvHgs1kJBDidcK7BEGsB5lXg1dWFtjMK4BheogIiICIiAiIgIiICIiAiIgIiIKS0EahR9baoajLmDq3/eCkl4s5YSrLY0m47OdvfLCxwOkjOH9lXatmXPq3VdY/rScan38aanmtzIymFx/BN7b/JdI40obgNaAPgrsMGvwCzC3KAYXaTTFuxowvURaQ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2400" y="-488950"/>
            <a:ext cx="176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9" name="Rectangle 12"/>
          <p:cNvSpPr>
            <a:spLocks noGrp="1" noChangeArrowheads="1"/>
          </p:cNvSpPr>
          <p:nvPr>
            <p:ph idx="1"/>
          </p:nvPr>
        </p:nvSpPr>
        <p:spPr>
          <a:xfrm>
            <a:off x="1080000" y="1813448"/>
            <a:ext cx="7801200" cy="3798367"/>
          </a:xfrm>
        </p:spPr>
        <p:txBody>
          <a:bodyPr/>
          <a:lstStyle/>
          <a:p>
            <a:r>
              <a:rPr lang="nl-NL" sz="2000" dirty="0" smtClean="0"/>
              <a:t>First </a:t>
            </a:r>
            <a:r>
              <a:rPr lang="nl-NL" sz="2000" dirty="0" err="1" smtClean="0"/>
              <a:t>year</a:t>
            </a:r>
            <a:r>
              <a:rPr lang="nl-NL" sz="2000" dirty="0" smtClean="0"/>
              <a:t> WB, </a:t>
            </a:r>
            <a:r>
              <a:rPr lang="nl-NL" sz="2000" dirty="0" err="1" smtClean="0"/>
              <a:t>third</a:t>
            </a:r>
            <a:r>
              <a:rPr lang="nl-NL" sz="2000" dirty="0" smtClean="0"/>
              <a:t> </a:t>
            </a:r>
            <a:r>
              <a:rPr lang="nl-NL" sz="2000" dirty="0" smtClean="0"/>
              <a:t>module (April </a:t>
            </a:r>
            <a:r>
              <a:rPr lang="nl-NL" sz="2000" dirty="0" smtClean="0"/>
              <a:t>- </a:t>
            </a:r>
            <a:r>
              <a:rPr lang="nl-NL" sz="2000" dirty="0" err="1" smtClean="0"/>
              <a:t>June</a:t>
            </a:r>
            <a:r>
              <a:rPr lang="nl-NL" sz="2000" dirty="0" smtClean="0"/>
              <a:t>) </a:t>
            </a:r>
            <a:endParaRPr lang="nl-NL" sz="2000" dirty="0" smtClean="0"/>
          </a:p>
          <a:p>
            <a:r>
              <a:rPr lang="nl-NL" sz="2000" dirty="0" smtClean="0"/>
              <a:t>Disciplines </a:t>
            </a:r>
            <a:r>
              <a:rPr lang="nl-NL" sz="2000" dirty="0" smtClean="0"/>
              <a:t>in </a:t>
            </a:r>
            <a:r>
              <a:rPr lang="nl-NL" sz="2000" dirty="0" err="1" smtClean="0"/>
              <a:t>this</a:t>
            </a:r>
            <a:r>
              <a:rPr lang="nl-NL" sz="2000" dirty="0" smtClean="0"/>
              <a:t> </a:t>
            </a:r>
            <a:r>
              <a:rPr lang="nl-NL" sz="2000" dirty="0" smtClean="0"/>
              <a:t>module:</a:t>
            </a:r>
            <a:endParaRPr lang="nl-NL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Technical Thermo Dynamics </a:t>
            </a: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Chain Management / </a:t>
            </a:r>
            <a:br>
              <a:rPr lang="nl-NL" dirty="0" smtClean="0"/>
            </a:br>
            <a:r>
              <a:rPr lang="nl-NL" dirty="0" smtClean="0"/>
              <a:t>Life </a:t>
            </a:r>
            <a:r>
              <a:rPr lang="nl-NL" dirty="0" err="1" smtClean="0"/>
              <a:t>Cycle</a:t>
            </a:r>
            <a:r>
              <a:rPr lang="nl-NL" dirty="0" smtClean="0"/>
              <a:t> Analysis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Materials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endParaRPr lang="nl-NL" dirty="0" smtClean="0"/>
          </a:p>
          <a:p>
            <a:pPr lvl="1"/>
            <a:endParaRPr lang="nl-NL" sz="18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71600" y="700636"/>
            <a:ext cx="7782762" cy="7210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200" b="1" kern="0" dirty="0"/>
              <a:t>ME MODULE 3: ENERGY AND SUSTAINABILITY</a:t>
            </a:r>
            <a:endParaRPr lang="nl-NL" sz="3200" b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26" y="2611245"/>
            <a:ext cx="2952235" cy="389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High Tech Project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realistic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00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Skills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applied</a:t>
            </a:r>
            <a:r>
              <a:rPr lang="nl-NL" sz="2000" dirty="0"/>
              <a:t> </a:t>
            </a:r>
            <a:r>
              <a:rPr lang="nl-NL" sz="2000" dirty="0" err="1"/>
              <a:t>during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smtClean="0"/>
              <a:t>project: 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err="1"/>
              <a:t>Dealing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uncertainties</a:t>
            </a:r>
            <a:r>
              <a:rPr lang="nl-NL" sz="2000" dirty="0"/>
              <a:t> / </a:t>
            </a:r>
            <a:r>
              <a:rPr lang="nl-NL" sz="2000" dirty="0" err="1"/>
              <a:t>estimation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err="1"/>
              <a:t>Modelling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programming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Combination of disciplines (</a:t>
            </a:r>
            <a:r>
              <a:rPr lang="nl-NL" sz="2000" dirty="0" err="1"/>
              <a:t>synergy</a:t>
            </a:r>
            <a:r>
              <a:rPr lang="nl-NL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err="1"/>
              <a:t>Writing</a:t>
            </a:r>
            <a:r>
              <a:rPr lang="nl-NL" sz="2000" dirty="0"/>
              <a:t> a (</a:t>
            </a:r>
            <a:r>
              <a:rPr lang="nl-NL" sz="2000" dirty="0" err="1"/>
              <a:t>technical</a:t>
            </a:r>
            <a:r>
              <a:rPr lang="nl-NL" sz="2000" dirty="0"/>
              <a:t>)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Presentation </a:t>
            </a:r>
            <a:r>
              <a:rPr lang="nl-NL" sz="2000" dirty="0" err="1"/>
              <a:t>to</a:t>
            </a:r>
            <a:r>
              <a:rPr lang="nl-NL" sz="2000" dirty="0"/>
              <a:t> a </a:t>
            </a:r>
            <a:r>
              <a:rPr lang="nl-NL" sz="2000" dirty="0" err="1"/>
              <a:t>technical</a:t>
            </a:r>
            <a:r>
              <a:rPr lang="nl-NL" sz="2000" dirty="0"/>
              <a:t> </a:t>
            </a:r>
            <a:r>
              <a:rPr lang="nl-NL" sz="2000" dirty="0" err="1"/>
              <a:t>audience</a:t>
            </a:r>
            <a:endParaRPr lang="nl-NL" sz="200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532B3-9180-4701-A91C-29D2FBBE97ED}" type="datetime1">
              <a:rPr lang="nl-NL" smtClean="0"/>
              <a:pPr>
                <a:defRPr/>
              </a:pPr>
              <a:t>15-9-2016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Genie Stoffels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90301-AC2B-4157-9B89-AD265243C5A3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800" dirty="0"/>
              <a:t>ME MODULE 3: ENERGY AND SUSTAINABILITY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2" y="4631167"/>
            <a:ext cx="3046917" cy="20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Role of the teacher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Changing the way of teaching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"/>
          <a:stretch/>
        </p:blipFill>
        <p:spPr bwMode="auto">
          <a:xfrm>
            <a:off x="5223001" y="2588528"/>
            <a:ext cx="3305423" cy="2124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beeldbank.utwente.nl/beeldbank/pcache/10000/8e/UT00177_e9f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88528"/>
            <a:ext cx="3193596" cy="2124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488844" y="3401252"/>
            <a:ext cx="659220" cy="49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 smtClean="0"/>
              <a:t>ANY </a:t>
            </a:r>
            <a:r>
              <a:rPr lang="nl-NL" sz="3600" dirty="0" err="1" smtClean="0"/>
              <a:t>questions</a:t>
            </a:r>
            <a:r>
              <a:rPr lang="nl-NL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3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7587"/>
            <a:ext cx="5524500" cy="2714625"/>
          </a:xfr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UniversiTY</a:t>
            </a:r>
            <a:r>
              <a:rPr lang="nl-NL" dirty="0" smtClean="0"/>
              <a:t> OF TWENTE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High TECH HUMAN </a:t>
            </a:r>
            <a:r>
              <a:rPr lang="nl-NL" dirty="0" err="1" smtClean="0"/>
              <a:t>TOUCh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65" y="915964"/>
            <a:ext cx="3791097" cy="158417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99" y="4407960"/>
            <a:ext cx="3468241" cy="198753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17236"/>
          <a:stretch/>
        </p:blipFill>
        <p:spPr>
          <a:xfrm>
            <a:off x="5797460" y="2986927"/>
            <a:ext cx="3060820" cy="167019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ttps://www.4tu.nl/.uc/iba/28f8a7010250351b06a7b11c036f3b0b001b8427020701c32c01760080.pn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9"/>
          <a:stretch/>
        </p:blipFill>
        <p:spPr bwMode="auto">
          <a:xfrm>
            <a:off x="1331640" y="5030352"/>
            <a:ext cx="2393623" cy="76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5790993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hlinkClick r:id="rId9"/>
              </a:rPr>
              <a:t>http://www.4tu.nl/cee</a:t>
            </a:r>
            <a:r>
              <a:rPr lang="nl-NL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34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0000" y="2051052"/>
            <a:ext cx="5410475" cy="3560763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nl-NL" sz="2400" dirty="0" err="1" smtClean="0"/>
              <a:t>Behavioral</a:t>
            </a:r>
            <a:r>
              <a:rPr lang="nl-NL" sz="2400" dirty="0" smtClean="0"/>
              <a:t> Management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Sciences</a:t>
            </a:r>
          </a:p>
          <a:p>
            <a:pPr lvl="1">
              <a:spcAft>
                <a:spcPts val="600"/>
              </a:spcAft>
            </a:pPr>
            <a:r>
              <a:rPr lang="nl-NL" sz="2400" dirty="0" err="1" smtClean="0"/>
              <a:t>Electrical</a:t>
            </a:r>
            <a:r>
              <a:rPr lang="nl-NL" sz="2400" dirty="0" smtClean="0"/>
              <a:t> Engineering, </a:t>
            </a:r>
            <a:r>
              <a:rPr lang="nl-NL" sz="2400" dirty="0" err="1" smtClean="0"/>
              <a:t>Mathematics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Computer </a:t>
            </a:r>
            <a:r>
              <a:rPr lang="nl-NL" sz="2400" dirty="0" err="1" smtClean="0"/>
              <a:t>Science</a:t>
            </a:r>
            <a:endParaRPr lang="nl-NL" sz="2400" dirty="0" smtClean="0"/>
          </a:p>
          <a:p>
            <a:pPr lvl="1">
              <a:spcAft>
                <a:spcPts val="600"/>
              </a:spcAft>
            </a:pP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Technology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Geo-Information </a:t>
            </a:r>
            <a:r>
              <a:rPr lang="en-GB" sz="2400" dirty="0"/>
              <a:t>Science and Earth Observation </a:t>
            </a: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nl-NL" sz="2400" dirty="0"/>
              <a:t>Engineering Technology</a:t>
            </a:r>
          </a:p>
          <a:p>
            <a:pPr lvl="1"/>
            <a:endParaRPr lang="en-GB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800" dirty="0" smtClean="0"/>
              <a:t>University of Twente</a:t>
            </a:r>
            <a:endParaRPr lang="nl-NL" sz="2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TeCH</a:t>
            </a:r>
            <a:r>
              <a:rPr lang="nl-NL" dirty="0" smtClean="0"/>
              <a:t> Human Touch</a:t>
            </a:r>
            <a:endParaRPr lang="en-GB" dirty="0"/>
          </a:p>
        </p:txBody>
      </p:sp>
      <p:pic>
        <p:nvPicPr>
          <p:cNvPr id="149509" name="Picture 5" descr="http://www.lac-online.nl/wp/wp-content/7_normal_IMG_9146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87" y="33265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90475" y="4653136"/>
            <a:ext cx="2485588" cy="19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79787" y="2492896"/>
            <a:ext cx="2496277" cy="191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Educate the student/engineer of the future</a:t>
            </a:r>
          </a:p>
          <a:p>
            <a:pPr lvl="1"/>
            <a:r>
              <a:rPr lang="en-US" sz="2000" dirty="0"/>
              <a:t>self-responsible and active learners</a:t>
            </a:r>
          </a:p>
          <a:p>
            <a:pPr lvl="1"/>
            <a:r>
              <a:rPr lang="en-US" sz="2000" dirty="0"/>
              <a:t>authentic learning experiences</a:t>
            </a:r>
          </a:p>
          <a:p>
            <a:pPr lvl="1"/>
            <a:r>
              <a:rPr lang="en-US" sz="2000" dirty="0"/>
              <a:t>variety in learning methods and other options</a:t>
            </a:r>
          </a:p>
          <a:p>
            <a:pPr lvl="1"/>
            <a:r>
              <a:rPr lang="en-US" sz="2000" dirty="0"/>
              <a:t>T-shaped professional</a:t>
            </a:r>
          </a:p>
          <a:p>
            <a:r>
              <a:rPr lang="en-US" sz="2000" dirty="0"/>
              <a:t>Increasing student enrollment</a:t>
            </a:r>
          </a:p>
          <a:p>
            <a:r>
              <a:rPr lang="en-US" sz="2000" dirty="0"/>
              <a:t>Decrease drop-out rates &amp; increase study speed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an educational innovation?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Twente Educational Model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0000" y="2051052"/>
            <a:ext cx="6212834" cy="3753300"/>
            <a:chOff x="971600" y="1858515"/>
            <a:chExt cx="6212834" cy="3753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1725" b="-1"/>
            <a:stretch/>
          </p:blipFill>
          <p:spPr>
            <a:xfrm>
              <a:off x="2051720" y="1858515"/>
              <a:ext cx="5132714" cy="3753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71600" y="1858515"/>
              <a:ext cx="1080120" cy="2866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023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a </a:t>
            </a:r>
            <a:r>
              <a:rPr lang="en-GB" sz="2000" dirty="0"/>
              <a:t>steady workload is better than ‘binge learning’ for tests,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frequent </a:t>
            </a:r>
            <a:r>
              <a:rPr lang="en-GB" sz="2000" dirty="0"/>
              <a:t>feedback helps students adjust their learning,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variety </a:t>
            </a:r>
            <a:r>
              <a:rPr lang="en-GB" sz="2000" dirty="0"/>
              <a:t>in teaching methods keeps students engaged,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community </a:t>
            </a:r>
            <a:r>
              <a:rPr lang="en-GB" sz="2000" dirty="0"/>
              <a:t>helps students help each other,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ambitions </a:t>
            </a:r>
            <a:r>
              <a:rPr lang="en-GB" sz="2000" dirty="0"/>
              <a:t>must be clear and high, yet realistic, and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teachers </a:t>
            </a:r>
            <a:r>
              <a:rPr lang="en-GB" sz="2000" dirty="0"/>
              <a:t>work best in teams, with minimal regulation.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Footer text: to modify choose 'Insert' (or ‘View’ for Office 2003 or earlier) then 'Header and footer'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TEM </a:t>
            </a:r>
            <a:r>
              <a:rPr lang="nl-NL" dirty="0" err="1" smtClean="0"/>
              <a:t>prinCIPLES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DIDACTICAL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organisational</a:t>
            </a:r>
            <a:r>
              <a:rPr lang="nl-NL" dirty="0" smtClean="0"/>
              <a:t> foundation of 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6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icycle, Cycling, Transport, Stree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415" y="2051050"/>
            <a:ext cx="5341144" cy="356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 students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Responsible learners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8" y="-99392"/>
            <a:ext cx="9649072" cy="71287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5553" y="179483"/>
            <a:ext cx="9175106" cy="64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4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8" y="-99392"/>
            <a:ext cx="9649072" cy="71287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5553" y="179483"/>
            <a:ext cx="9175106" cy="64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Bracket 9"/>
          <p:cNvSpPr/>
          <p:nvPr/>
        </p:nvSpPr>
        <p:spPr>
          <a:xfrm>
            <a:off x="423537" y="1340767"/>
            <a:ext cx="136688" cy="122413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423537" y="2615490"/>
            <a:ext cx="136688" cy="139776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423537" y="4063842"/>
            <a:ext cx="144016" cy="67418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426662" y="4788611"/>
            <a:ext cx="140893" cy="116067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970" y="1631561"/>
            <a:ext cx="338554" cy="642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EEMCS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216" y="2989778"/>
            <a:ext cx="338554" cy="642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BMS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216" y="4079659"/>
            <a:ext cx="338554" cy="642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216" y="5047670"/>
            <a:ext cx="338554" cy="642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ST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BCD-8492-4DFC-B465-93F5D30C860E}" type="datetime3">
              <a:rPr lang="nl-NL" noProof="0" smtClean="0"/>
              <a:t>15/9/16</a:t>
            </a:fld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Thematic Project Education in modules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design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72988" y="2637814"/>
            <a:ext cx="1656184" cy="921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Group </a:t>
            </a:r>
            <a:r>
              <a:rPr lang="nl-NL" dirty="0" err="1" smtClean="0">
                <a:solidFill>
                  <a:schemeClr val="tx1"/>
                </a:solidFill>
              </a:rPr>
              <a:t>size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2809" y="3831431"/>
            <a:ext cx="1656184" cy="926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Design / </a:t>
            </a:r>
            <a:r>
              <a:rPr lang="nl-NL" dirty="0" err="1" smtClean="0">
                <a:solidFill>
                  <a:schemeClr val="tx1"/>
                </a:solidFill>
              </a:rPr>
              <a:t>structure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696" y="2049462"/>
            <a:ext cx="16452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err="1"/>
              <a:t>Variation</a:t>
            </a:r>
            <a:r>
              <a:rPr lang="nl-NL" sz="2000" dirty="0"/>
              <a:t> </a:t>
            </a:r>
            <a:r>
              <a:rPr lang="nl-NL" sz="2000" dirty="0"/>
              <a:t>in: </a:t>
            </a:r>
            <a:endParaRPr lang="nl-NL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9114" y="2049144"/>
            <a:ext cx="5673258" cy="3934070"/>
            <a:chOff x="2211110" y="2276584"/>
            <a:chExt cx="5673258" cy="3566175"/>
          </a:xfrm>
        </p:grpSpPr>
        <p:grpSp>
          <p:nvGrpSpPr>
            <p:cNvPr id="12" name="Group 11"/>
            <p:cNvGrpSpPr/>
            <p:nvPr/>
          </p:nvGrpSpPr>
          <p:grpSpPr>
            <a:xfrm>
              <a:off x="2211110" y="2276584"/>
              <a:ext cx="5673258" cy="3566175"/>
              <a:chOff x="2211110" y="2276584"/>
              <a:chExt cx="5673258" cy="35661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211110" y="2276584"/>
                <a:ext cx="5673258" cy="3566175"/>
              </a:xfrm>
              <a:prstGeom prst="rect">
                <a:avLst/>
              </a:prstGeom>
              <a:solidFill>
                <a:srgbClr val="EBF9EB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21996" y="2535908"/>
                <a:ext cx="2831186" cy="81282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 smtClean="0">
                    <a:solidFill>
                      <a:schemeClr val="tx1"/>
                    </a:solidFill>
                  </a:rPr>
                  <a:t>Part 1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21996" y="3363693"/>
                <a:ext cx="3574140" cy="81282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 smtClean="0">
                    <a:solidFill>
                      <a:schemeClr val="tx1"/>
                    </a:solidFill>
                  </a:rPr>
                  <a:t>Part 2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21996" y="4202515"/>
                <a:ext cx="4510244" cy="8069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 smtClean="0">
                    <a:solidFill>
                      <a:schemeClr val="tx1"/>
                    </a:solidFill>
                  </a:rPr>
                  <a:t>Part 3</a:t>
                </a:r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21996" y="5030886"/>
                <a:ext cx="5662372" cy="81187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bg1"/>
                    </a:solidFill>
                  </a:rPr>
                  <a:t>Loosely related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subject (for instance Mathematics)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924780" y="2520945"/>
              <a:ext cx="1614920" cy="5414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atin typeface="Calibri" pitchFamily="34" charset="0"/>
                </a:rPr>
                <a:t>Project </a:t>
              </a:r>
              <a:endParaRPr lang="nl-NL" sz="3200" dirty="0">
                <a:latin typeface="Calibri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72809" y="5063964"/>
            <a:ext cx="1656184" cy="920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Assessment </a:t>
            </a:r>
            <a:r>
              <a:rPr lang="nl-NL" dirty="0" err="1" smtClean="0">
                <a:solidFill>
                  <a:schemeClr val="tx1"/>
                </a:solidFill>
              </a:rPr>
              <a:t>method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EN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956</Words>
  <Application>Microsoft Office PowerPoint</Application>
  <PresentationFormat>On-screen Show (4:3)</PresentationFormat>
  <Paragraphs>172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UT_EN</vt:lpstr>
      <vt:lpstr>Project-led education at the University of Twente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Twente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Teamwork: afspraken maken</dc:title>
  <dc:creator>Oude Alink, C. (CES)</dc:creator>
  <cp:lastModifiedBy>Gommer, E.M. (CES)</cp:lastModifiedBy>
  <cp:revision>70</cp:revision>
  <cp:lastPrinted>2016-09-15T13:53:37Z</cp:lastPrinted>
  <dcterms:created xsi:type="dcterms:W3CDTF">2016-04-29T13:17:38Z</dcterms:created>
  <dcterms:modified xsi:type="dcterms:W3CDTF">2016-09-15T14:23:27Z</dcterms:modified>
</cp:coreProperties>
</file>